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</p:sldIdLst>
  <p:sldSz cy="13716000" cx="24384000"/>
  <p:notesSz cx="6858000" cy="9144000"/>
  <p:embeddedFontLst>
    <p:embeddedFont>
      <p:font typeface="Helvetica Neue"/>
      <p:regular r:id="rId44"/>
      <p:bold r:id="rId45"/>
      <p:italic r:id="rId46"/>
      <p:boldItalic r:id="rId47"/>
    </p:embeddedFont>
    <p:embeddedFont>
      <p:font typeface="Helvetica Neue Light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font" Target="fonts/HelveticaNeue-regular.fntdata"/><Relationship Id="rId43" Type="http://schemas.openxmlformats.org/officeDocument/2006/relationships/slide" Target="slides/slide39.xml"/><Relationship Id="rId46" Type="http://schemas.openxmlformats.org/officeDocument/2006/relationships/font" Target="fonts/HelveticaNeue-italic.fntdata"/><Relationship Id="rId45" Type="http://schemas.openxmlformats.org/officeDocument/2006/relationships/font" Target="fonts/HelveticaNeue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HelveticaNeueLight-regular.fntdata"/><Relationship Id="rId47" Type="http://schemas.openxmlformats.org/officeDocument/2006/relationships/font" Target="fonts/HelveticaNeue-boldItalic.fntdata"/><Relationship Id="rId49" Type="http://schemas.openxmlformats.org/officeDocument/2006/relationships/font" Target="fonts/HelveticaNeueLigh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HelveticaNeueLight-boldItalic.fntdata"/><Relationship Id="rId50" Type="http://schemas.openxmlformats.org/officeDocument/2006/relationships/font" Target="fonts/HelveticaNeueLight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2" name="Shape 3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Objectif de la première heure 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Bien comprendre l’objectif ultime derrière les tests.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vous pouvez vous appuyer sur les tests pour développer un produit d'excellente qualité tout en maîtrisant les coûts.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Comment faire en sorte qu’une mise en production devient un non événement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re et sous-titre 2" showMasterSp="0" type="tx">
  <p:cSld name="TITLE_AND_BODY">
    <p:bg>
      <p:bgPr>
        <a:solidFill>
          <a:srgbClr val="E8618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/>
          <p:nvPr>
            <p:ph type="title"/>
          </p:nvPr>
        </p:nvSpPr>
        <p:spPr>
          <a:xfrm>
            <a:off x="1778000" y="792571"/>
            <a:ext cx="20828000" cy="4648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2286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457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6858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9144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11430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13716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1600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1828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body"/>
          </p:nvPr>
        </p:nvSpPr>
        <p:spPr>
          <a:xfrm>
            <a:off x="1778000" y="5372389"/>
            <a:ext cx="20828100" cy="2394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None/>
              <a:defRPr b="0" i="0" sz="5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None/>
              <a:defRPr b="0" i="0" sz="5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None/>
              <a:defRPr b="0" i="0" sz="5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None/>
              <a:defRPr b="0" i="0" sz="5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None/>
              <a:defRPr b="0" i="0" sz="5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641350" lvl="5" marL="27432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641350" lvl="6" marL="32004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641350" lvl="7" marL="36576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641350" lvl="8" marL="41148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pic>
        <p:nvPicPr>
          <p:cNvPr descr="Image" id="13" name="Shape 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8024427" y="8570814"/>
            <a:ext cx="4859196" cy="429335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cxnSp>
        <p:nvCxnSpPr>
          <p:cNvPr id="14" name="Shape 14"/>
          <p:cNvCxnSpPr/>
          <p:nvPr/>
        </p:nvCxnSpPr>
        <p:spPr>
          <a:xfrm>
            <a:off x="1597276" y="10426265"/>
            <a:ext cx="15246297" cy="1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15" name="Shape 15"/>
          <p:cNvSpPr txBox="1"/>
          <p:nvPr/>
        </p:nvSpPr>
        <p:spPr>
          <a:xfrm>
            <a:off x="9369380" y="8570823"/>
            <a:ext cx="7474200" cy="295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b="1" lang="en-US" sz="7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Thomas Comes</a:t>
            </a:r>
            <a:endParaRPr b="1" sz="7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-US"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@matterstech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re - Centré 2" showMasterSp="0">
  <p:cSld name="Titre - Centré 2">
    <p:bg>
      <p:bgPr>
        <a:solidFill>
          <a:srgbClr val="E8618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1855350" y="2374650"/>
            <a:ext cx="20673300" cy="8966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2286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457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6858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9144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11430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13716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1600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1828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Shape 20"/>
          <p:cNvSpPr txBox="1"/>
          <p:nvPr/>
        </p:nvSpPr>
        <p:spPr>
          <a:xfrm>
            <a:off x="18300059" y="13013078"/>
            <a:ext cx="5865877" cy="622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r>
              <a:rPr lang="en-US"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Thomas Comes - </a:t>
            </a:r>
            <a:r>
              <a:rPr b="0" i="0" lang="en-US" sz="30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Matters</a:t>
            </a:r>
            <a:r>
              <a:rPr b="0" i="0" lang="en-US" sz="30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.tech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re - Centré 2 1" showMasterSp="0">
  <p:cSld name="Titre - Centré 2_1">
    <p:bg>
      <p:bgPr>
        <a:solidFill>
          <a:srgbClr val="00CBE5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Shape 23"/>
          <p:cNvSpPr txBox="1"/>
          <p:nvPr/>
        </p:nvSpPr>
        <p:spPr>
          <a:xfrm>
            <a:off x="18300059" y="13013078"/>
            <a:ext cx="5865900" cy="62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r>
              <a:rPr lang="en-US"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Thomas Comes - </a:t>
            </a:r>
            <a:r>
              <a:rPr b="0" i="0" lang="en-US" sz="30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Matters</a:t>
            </a:r>
            <a:r>
              <a:rPr b="0" i="0" lang="en-US" sz="30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.tech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 2" showMasterSp="0">
  <p:cSld name="Logo 2">
    <p:bg>
      <p:bgPr>
        <a:solidFill>
          <a:srgbClr val="E8618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 Matters Logo HD.png" id="25" name="Shape 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40696" y="-1"/>
            <a:ext cx="15285572" cy="1346054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Shape 26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ogo" showMasterSp="0">
  <p:cSld name="Logo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 Matters Logo HD.png" id="28" name="Shape 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40696" y="-1"/>
            <a:ext cx="15285572" cy="1346054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CBE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2286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45720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68580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91440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114300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137160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160020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182880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nir"/>
              <a:buNone/>
              <a:defRPr b="0" i="0" sz="11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  <a:defRPr b="0" i="0" sz="24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8"/>
          <p:cNvSpPr txBox="1"/>
          <p:nvPr/>
        </p:nvSpPr>
        <p:spPr>
          <a:xfrm>
            <a:off x="18300059" y="13000378"/>
            <a:ext cx="5865877" cy="622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venir"/>
              <a:buNone/>
            </a:pPr>
            <a:r>
              <a:rPr lang="en-US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Nassim Kirouane - Matters</a:t>
            </a:r>
            <a:r>
              <a:rPr lang="en-US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.tech</a:t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" name="Shape 9"/>
          <p:cNvSpPr txBox="1"/>
          <p:nvPr>
            <p:ph idx="1" type="body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641350" lvl="0" marL="4572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641350" lvl="1" marL="9144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641350" lvl="2" marL="13716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641350" lvl="3" marL="18288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641350" lvl="4" marL="22860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641350" lvl="5" marL="27432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641350" lvl="6" marL="32004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641350" lvl="7" marL="36576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641350" lvl="8" marL="4114800" marR="0" rtl="0" algn="ctr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Avenir"/>
              <a:buChar char="•"/>
              <a:defRPr b="0" i="0" sz="5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fr.wikipedia.org/wiki/Californie" TargetMode="External"/><Relationship Id="rId4" Type="http://schemas.openxmlformats.org/officeDocument/2006/relationships/hyperlink" Target="https://fr.wikipedia.org/wiki/Conglom%C3%A9rat_(%C3%A9conomie)" TargetMode="External"/><Relationship Id="rId9" Type="http://schemas.openxmlformats.org/officeDocument/2006/relationships/hyperlink" Target="https://fr.wikipedia.org/wiki/Publicit%C3%A9_en_ligne" TargetMode="External"/><Relationship Id="rId5" Type="http://schemas.openxmlformats.org/officeDocument/2006/relationships/hyperlink" Target="https://fr.wikipedia.org/wiki/Google" TargetMode="External"/><Relationship Id="rId6" Type="http://schemas.openxmlformats.org/officeDocument/2006/relationships/hyperlink" Target="https://fr.wikipedia.org/wiki/Internet" TargetMode="External"/><Relationship Id="rId7" Type="http://schemas.openxmlformats.org/officeDocument/2006/relationships/hyperlink" Target="https://fr.wikipedia.org/wiki/YouTube" TargetMode="External"/><Relationship Id="rId8" Type="http://schemas.openxmlformats.org/officeDocument/2006/relationships/hyperlink" Target="https://fr.wikipedia.org/wiki/Gmai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fr.wikipedia.org/wiki/Entreprise" TargetMode="External"/><Relationship Id="rId4" Type="http://schemas.openxmlformats.org/officeDocument/2006/relationships/hyperlink" Target="https://fr.wikipedia.org/wiki/Commerce_%C3%A9lectronique" TargetMode="External"/><Relationship Id="rId11" Type="http://schemas.openxmlformats.org/officeDocument/2006/relationships/hyperlink" Target="https://fr.wikipedia.org/wiki/Nasdaq" TargetMode="External"/><Relationship Id="rId10" Type="http://schemas.openxmlformats.org/officeDocument/2006/relationships/hyperlink" Target="https://fr.wikipedia.org/wiki/Jeff_Bezos" TargetMode="External"/><Relationship Id="rId12" Type="http://schemas.openxmlformats.org/officeDocument/2006/relationships/hyperlink" Target="https://fr.wikipedia.org/wiki/Chiffre_d%27affaires" TargetMode="External"/><Relationship Id="rId9" Type="http://schemas.openxmlformats.org/officeDocument/2006/relationships/hyperlink" Target="https://fr.wikipedia.org/wiki/Livre_(document)" TargetMode="External"/><Relationship Id="rId5" Type="http://schemas.openxmlformats.org/officeDocument/2006/relationships/hyperlink" Target="https://fr.wikipedia.org/wiki/%C3%89tats-Unis" TargetMode="External"/><Relationship Id="rId6" Type="http://schemas.openxmlformats.org/officeDocument/2006/relationships/hyperlink" Target="https://fr.wikipedia.org/wiki/Seattle" TargetMode="External"/><Relationship Id="rId7" Type="http://schemas.openxmlformats.org/officeDocument/2006/relationships/hyperlink" Target="https://fr.wikipedia.org/wiki/G%C3%A9ants_du_Web" TargetMode="External"/><Relationship Id="rId8" Type="http://schemas.openxmlformats.org/officeDocument/2006/relationships/hyperlink" Target="https://fr.wikipedia.org/wiki/GAFA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fr.wikipedia.org/wiki/Tencent_Holdings#cite_note-biobk-4" TargetMode="External"/><Relationship Id="rId4" Type="http://schemas.openxmlformats.org/officeDocument/2006/relationships/hyperlink" Target="https://fr.wikipedia.org/wiki/Shenzhen" TargetMode="External"/><Relationship Id="rId9" Type="http://schemas.openxmlformats.org/officeDocument/2006/relationships/hyperlink" Target="https://fr.wikipedia.org/wiki/WeChat" TargetMode="External"/><Relationship Id="rId5" Type="http://schemas.openxmlformats.org/officeDocument/2006/relationships/hyperlink" Target="https://fr.wikipedia.org/wiki/R%C3%A9publique_populaire_de_Chine" TargetMode="External"/><Relationship Id="rId6" Type="http://schemas.openxmlformats.org/officeDocument/2006/relationships/hyperlink" Target="https://fr.wikipedia.org/wiki/Tencent_QQ" TargetMode="External"/><Relationship Id="rId7" Type="http://schemas.openxmlformats.org/officeDocument/2006/relationships/hyperlink" Target="https://fr.wikipedia.org/wiki/Tencent_Holdings#cite_note-CBD-6" TargetMode="External"/><Relationship Id="rId8" Type="http://schemas.openxmlformats.org/officeDocument/2006/relationships/hyperlink" Target="https://fr.wikipedia.org/wiki/R%C3%A9publique_populaire_de_Chine" TargetMode="External"/></Relationships>
</file>

<file path=ppt/slides/_rels/slide21.xml.rels><?xml version="1.0" encoding="UTF-8" standalone="yes"?><Relationships xmlns="http://schemas.openxmlformats.org/package/2006/relationships"><Relationship Id="rId11" Type="http://schemas.openxmlformats.org/officeDocument/2006/relationships/hyperlink" Target="https://fr.wikipedia.org/wiki/Ao%C3%BBt_2015" TargetMode="External"/><Relationship Id="rId10" Type="http://schemas.openxmlformats.org/officeDocument/2006/relationships/hyperlink" Target="https://fr.wikipedia.org/wiki/24_ao%C3%BBt" TargetMode="External"/><Relationship Id="rId13" Type="http://schemas.openxmlformats.org/officeDocument/2006/relationships/hyperlink" Target="https://fr.wikipedia.org/wiki/Facebook#cite_note-5" TargetMode="External"/><Relationship Id="rId12" Type="http://schemas.openxmlformats.org/officeDocument/2006/relationships/hyperlink" Target="https://fr.wikipedia.org/wiki/2015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fr.wikipedia.org/wiki/R%C3%A9seautage_social" TargetMode="External"/><Relationship Id="rId4" Type="http://schemas.openxmlformats.org/officeDocument/2006/relationships/hyperlink" Target="https://fr.wikipedia.org/wiki/Site_web" TargetMode="External"/><Relationship Id="rId9" Type="http://schemas.openxmlformats.org/officeDocument/2006/relationships/hyperlink" Target="https://fr.wikipedia.org/wiki/2017" TargetMode="External"/><Relationship Id="rId5" Type="http://schemas.openxmlformats.org/officeDocument/2006/relationships/hyperlink" Target="https://fr.wikipedia.org/wiki/Google_(moteur_de_recherche)" TargetMode="External"/><Relationship Id="rId6" Type="http://schemas.openxmlformats.org/officeDocument/2006/relationships/hyperlink" Target="https://fr.wikipedia.org/wiki/YouTube" TargetMode="External"/><Relationship Id="rId7" Type="http://schemas.openxmlformats.org/officeDocument/2006/relationships/hyperlink" Target="https://fr.wikipedia.org/wiki/Alexa_(Internet)" TargetMode="External"/><Relationship Id="rId8" Type="http://schemas.openxmlformats.org/officeDocument/2006/relationships/hyperlink" Target="https://fr.wikipedia.org/wiki/Juin_2017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fr.wikipedia.org/wiki/Internet" TargetMode="External"/><Relationship Id="rId4" Type="http://schemas.openxmlformats.org/officeDocument/2006/relationships/hyperlink" Target="https://fr.wikipedia.org/wiki/Cloud_computing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fr.wikipedia.org/wiki/Entreprise" TargetMode="External"/><Relationship Id="rId4" Type="http://schemas.openxmlformats.org/officeDocument/2006/relationships/hyperlink" Target="https://fr.wikipedia.org/wiki/%C3%89tats-Unis" TargetMode="External"/><Relationship Id="rId9" Type="http://schemas.openxmlformats.org/officeDocument/2006/relationships/hyperlink" Target="https://fr.wikipedia.org/wiki/Californie" TargetMode="External"/><Relationship Id="rId5" Type="http://schemas.openxmlformats.org/officeDocument/2006/relationships/hyperlink" Target="https://fr.wikipedia.org/wiki/Streaming" TargetMode="External"/><Relationship Id="rId6" Type="http://schemas.openxmlformats.org/officeDocument/2006/relationships/hyperlink" Target="https://fr.wikipedia.org/wiki/Internet" TargetMode="External"/><Relationship Id="rId7" Type="http://schemas.openxmlformats.org/officeDocument/2006/relationships/hyperlink" Target="https://fr.wikipedia.org/wiki/1997" TargetMode="External"/><Relationship Id="rId8" Type="http://schemas.openxmlformats.org/officeDocument/2006/relationships/hyperlink" Target="https://fr.wikipedia.org/wiki/Los_Gatos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fr.wikipedia.org/wiki/%C3%89tats-Unis" TargetMode="External"/><Relationship Id="rId4" Type="http://schemas.openxmlformats.org/officeDocument/2006/relationships/hyperlink" Target="https://fr.wikipedia.org/wiki/Site_web" TargetMode="External"/><Relationship Id="rId9" Type="http://schemas.openxmlformats.org/officeDocument/2006/relationships/hyperlink" Target="https://fr.wikipedia.org/wiki/%C3%89tats-Unis" TargetMode="External"/><Relationship Id="rId5" Type="http://schemas.openxmlformats.org/officeDocument/2006/relationships/hyperlink" Target="https://fr.wikipedia.org/wiki/Commerce_%C3%A9lectronique" TargetMode="External"/><Relationship Id="rId6" Type="http://schemas.openxmlformats.org/officeDocument/2006/relationships/hyperlink" Target="https://fr.wikipedia.org/wiki/Si%C3%A8ge_social" TargetMode="External"/><Relationship Id="rId7" Type="http://schemas.openxmlformats.org/officeDocument/2006/relationships/hyperlink" Target="https://fr.wikipedia.org/wiki/Norwalk_(Connecticut)" TargetMode="External"/><Relationship Id="rId8" Type="http://schemas.openxmlformats.org/officeDocument/2006/relationships/hyperlink" Target="https://fr.wikipedia.org/wiki/Connecticut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fr.wikipedia.org/wiki/Moteur_de_recherche" TargetMode="External"/><Relationship Id="rId4" Type="http://schemas.openxmlformats.org/officeDocument/2006/relationships/hyperlink" Target="https://fr.wikipedia.org/wiki/Langue_chinoise" TargetMode="External"/><Relationship Id="rId5" Type="http://schemas.openxmlformats.org/officeDocument/2006/relationships/hyperlink" Target="https://fr.wikipedia.org/wiki/Juin_2013" TargetMode="External"/><Relationship Id="rId6" Type="http://schemas.openxmlformats.org/officeDocument/2006/relationships/hyperlink" Target="https://fr.wikipedia.org/wiki/Langues_chinoises" TargetMode="External"/><Relationship Id="rId7" Type="http://schemas.openxmlformats.org/officeDocument/2006/relationships/hyperlink" Target="https://fr.wikipedia.org/wiki/Page_web" TargetMode="External"/><Relationship Id="rId8" Type="http://schemas.openxmlformats.org/officeDocument/2006/relationships/hyperlink" Target="https://fr.wikipedia.org/wiki/Multim%C3%A9dia" TargetMode="External"/></Relationships>
</file>

<file path=ppt/slides/_rels/slide26.xml.rels><?xml version="1.0" encoding="UTF-8" standalone="yes"?><Relationships xmlns="http://schemas.openxmlformats.org/package/2006/relationships"><Relationship Id="rId11" Type="http://schemas.openxmlformats.org/officeDocument/2006/relationships/hyperlink" Target="https://fr.wikipedia.org/wiki/Renault" TargetMode="External"/><Relationship Id="rId10" Type="http://schemas.openxmlformats.org/officeDocument/2006/relationships/hyperlink" Target="https://fr.wikipedia.org/wiki/Pernod_Ricard" TargetMode="External"/><Relationship Id="rId13" Type="http://schemas.openxmlformats.org/officeDocument/2006/relationships/hyperlink" Target="https://fr.wikipedia.org/wiki/Suez_(entreprise,_depuis_2015)" TargetMode="External"/><Relationship Id="rId12" Type="http://schemas.openxmlformats.org/officeDocument/2006/relationships/hyperlink" Target="https://fr.wikipedia.org/wiki/Cofely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fr.wikipedia.org/wiki/%C3%89diteur_de_logiciel" TargetMode="External"/><Relationship Id="rId4" Type="http://schemas.openxmlformats.org/officeDocument/2006/relationships/hyperlink" Target="https://fr.wikipedia.org/wiki/San_Francisco" TargetMode="External"/><Relationship Id="rId9" Type="http://schemas.openxmlformats.org/officeDocument/2006/relationships/hyperlink" Target="https://fr.wikipedia.org/wiki/Cloud_Computing" TargetMode="External"/><Relationship Id="rId5" Type="http://schemas.openxmlformats.org/officeDocument/2006/relationships/hyperlink" Target="https://fr.wikipedia.org/wiki/%C3%89tats-Unis" TargetMode="External"/><Relationship Id="rId6" Type="http://schemas.openxmlformats.org/officeDocument/2006/relationships/hyperlink" Target="https://fr.wikipedia.org/wiki/Management_du_syst%C3%A8me_d%27information" TargetMode="External"/><Relationship Id="rId7" Type="http://schemas.openxmlformats.org/officeDocument/2006/relationships/hyperlink" Target="https://fr.wikipedia.org/wiki/Internet" TargetMode="External"/><Relationship Id="rId8" Type="http://schemas.openxmlformats.org/officeDocument/2006/relationships/hyperlink" Target="https://fr.wikipedia.org/wiki/Gestion_de_la_relation_client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Shape 102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104" name="Shape 104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6,586,013,574 recherche google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56% du traffic internet viens de robot/logiciel de hacking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40% de la population mondiale dispose d’internet contre 1% en 1995 (il y a 22 ans).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60% du trafic provient des téléphones portables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Ressource : https://www.websitehostingrating.com/internet-statistics-facts-2018/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5" name="Shape 105"/>
          <p:cNvSpPr txBox="1"/>
          <p:nvPr/>
        </p:nvSpPr>
        <p:spPr>
          <a:xfrm>
            <a:off x="13758075" y="21971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2 millions de blog post par jour</a:t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113" name="Shape 113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6,586,013,574 recherche google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56% du traffic internet viens de robot/logiciel de hacking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40% de la population mondiale dispose d’internet contre 1% en 1995 (il y a 22 ans).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60% du trafic provient des téléphones portables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Ressource : https://www.websitehostingrating.com/internet-statistics-facts-2018/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4" name="Shape 114"/>
          <p:cNvSpPr txBox="1"/>
          <p:nvPr/>
        </p:nvSpPr>
        <p:spPr>
          <a:xfrm>
            <a:off x="13758075" y="21971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2 millions de blog post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30% des sites utilisent wordpress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Shape 120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122" name="Shape 122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6,586,013,574 recherche google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56% du traffic internet viens de robot/logiciel de hacking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40% de la population mondiale dispose d’internet contre 1% en 1995 (il y a 22 ans).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60% du trafic provient des téléphones portables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Ressource : https://www.websitehostingrating.com/internet-statistics-facts-2018/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3" name="Shape 123"/>
          <p:cNvSpPr txBox="1"/>
          <p:nvPr/>
        </p:nvSpPr>
        <p:spPr>
          <a:xfrm>
            <a:off x="13758075" y="21971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2 millions de blog post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30% des sites utilisent wordpress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En moyenne, les gens passent 2h30 par jour sur des réseaux sociaux</a:t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Shape 129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131" name="Shape 131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6,586,013,574 recherche google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56% du traffic internet viens de robot/logiciel de hacking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40% de la population mondiale dispose d’internet contre 1% en 1995 (il y a 22 ans).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60% du trafic provient des téléphones portables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Ressource : https://www.websitehostingrating.com/internet-statistics-facts-2018/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13758075" y="21971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2 millions de blog post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30% des sites utilisent wordpress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En moyenne, les gens passent 2h30 par jour sur des réseaux sociaux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La population envoie autant de lettres en 1 an qu’il y a de mail en 1 journée</a:t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" name="Shape 138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140" name="Shape 140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6,586,013,574 recherche google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56% du traffic internet viens de robot/logiciel de hacking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40% de la population mondiale dispose d’internet contre 1% en 1995 (il y a 22 ans).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60% du trafic provient des téléphones portables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Ressource : https://www.websitehostingrating.com/internet-statistics-facts-2018/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1" name="Shape 141"/>
          <p:cNvSpPr txBox="1"/>
          <p:nvPr/>
        </p:nvSpPr>
        <p:spPr>
          <a:xfrm>
            <a:off x="13758075" y="21971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2 millions de blog post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30% des sites utilisent wordpress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En moyenne, les gens passent 2h30 par jour sur des réseaux sociaux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La population envoie autant de lettres en 1 an qu’il y a de mail en 1 journée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 email sur 130 contient au moins 1 virus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Ressource : https://www.websitehostingrating.com/internet-statistics-facts-2018/</a:t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Shape 147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Shape 148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: le réseau inter-continental physique</a:t>
            </a:r>
            <a:endParaRPr sz="7200"/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50" y="1977725"/>
            <a:ext cx="23428377" cy="1097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5" name="Shape 155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Internet aujourd’hui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" name="Shape 162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 principaux acteurs du web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9" name="Shape 169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principaux acteurs du web</a:t>
            </a:r>
            <a:endParaRPr sz="7200"/>
          </a:p>
        </p:txBody>
      </p:sp>
      <p:sp>
        <p:nvSpPr>
          <p:cNvPr id="171" name="Shape 171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Alphabet Inc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370182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lt1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Alphabet Inc.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est une entreprise américaine basée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3"/>
              </a:rPr>
              <a:t>Californie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créée en 2015 comme un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4"/>
              </a:rPr>
              <a:t>conglomérat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de sociétés précédemment détenues par la société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5"/>
              </a:rPr>
              <a:t>Google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 Selon les fondateurs de Google, le but de cette structure est de décharger la société historique des activités ne représentant pas son cœur de métier, à savoir les services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6"/>
              </a:rPr>
              <a:t>Internet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tels que l'indexation de pages,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7"/>
              </a:rPr>
              <a:t>YouTube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ou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8"/>
              </a:rPr>
              <a:t>Gmail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qui tirent des revenus de la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9"/>
              </a:rPr>
              <a:t>publicité en ligne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 Selon l'entreprise, les comptes de Google en ressortent clarifiés et les risques sont désormais répartis entre les filiales.</a:t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principaux acteurs du web</a:t>
            </a:r>
            <a:endParaRPr sz="7200"/>
          </a:p>
        </p:txBody>
      </p:sp>
      <p:sp>
        <p:nvSpPr>
          <p:cNvPr id="180" name="Shape 180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Alphabet Inc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Amazon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1370182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27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Amazon.com, Inc.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est une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3"/>
              </a:rPr>
              <a:t>entreprise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de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4"/>
              </a:rPr>
              <a:t>commerce électronique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5"/>
              </a:rPr>
              <a:t>américaine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basée à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6"/>
              </a:rPr>
              <a:t>Seattle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elle est un des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7"/>
              </a:rPr>
              <a:t>géants du Web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ou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8"/>
              </a:rPr>
              <a:t>GAFAM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 Sa spécialité initiale est la vente de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9"/>
              </a:rPr>
              <a:t>livres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mais elle s'est diversifiée dans d'autres produits, notamment dans la vente de tout type de produits culturels et même alimentaires.</a:t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Créée par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0"/>
              </a:rPr>
              <a:t>Jeff Bezos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en juillet 1994, elle a été introduite en bourse au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1"/>
              </a:rPr>
              <a:t>Nasdaq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en mai 1997. La filiale française a ouvert en 2000. En 2016, Amazon devient le premier distributeur non alimentaire en France en termes de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2"/>
              </a:rPr>
              <a:t>chiffre d'affaires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</a:t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lt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1778000" y="792571"/>
            <a:ext cx="20828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venir"/>
              <a:buNone/>
            </a:pPr>
            <a:r>
              <a:rPr lang="en-US"/>
              <a:t>Introduction aux internets</a:t>
            </a:r>
            <a:endParaRPr/>
          </a:p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principaux acteurs du web</a:t>
            </a:r>
            <a:endParaRPr sz="7200"/>
          </a:p>
        </p:txBody>
      </p:sp>
      <p:sp>
        <p:nvSpPr>
          <p:cNvPr id="189" name="Shape 189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Alphabet Inc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Amazon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Tencent holdings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1370182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27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Tencent Holdings Limited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est une entreprise spécialisée dans les services internet et mobiles ainsi que la publicité en ligne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3"/>
              </a:rPr>
              <a:t>4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 Son siège est situé dans le district de Nanshan, à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4"/>
              </a:rPr>
              <a:t>Shenzhen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5"/>
              </a:rPr>
              <a:t>République populaire de Chine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</a:t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Les services de Tencent incluent des réseaux sociaux, des portails web, d'e-commerce et des jeux en ligne multijoueur. Il gère aussi le service de messagerie instantanée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6"/>
              </a:rPr>
              <a:t>Tencent QQ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7"/>
              </a:rPr>
              <a:t>6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opère l’un des plus importants portails web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8"/>
              </a:rPr>
              <a:t>Chine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QQ.com ainsi que l'application de messagerie instantanée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9"/>
              </a:rPr>
              <a:t>WeChat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</a:t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6" name="Shape 196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principaux acteurs du web</a:t>
            </a:r>
            <a:endParaRPr sz="7200"/>
          </a:p>
        </p:txBody>
      </p:sp>
      <p:sp>
        <p:nvSpPr>
          <p:cNvPr id="198" name="Shape 198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Alphabet Inc</a:t>
            </a:r>
            <a:endParaRPr sz="4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Amazon</a:t>
            </a:r>
            <a:endParaRPr sz="4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Tencent holdings</a:t>
            </a:r>
            <a:endParaRPr sz="4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Facebook</a:t>
            </a:r>
            <a:endParaRPr sz="4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9" name="Shape 199"/>
          <p:cNvSpPr txBox="1"/>
          <p:nvPr/>
        </p:nvSpPr>
        <p:spPr>
          <a:xfrm>
            <a:off x="1370182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Facebook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est un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3"/>
              </a:rPr>
              <a:t>réseau social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en ligne qui permet à ses utilisateurs de publier des images, des photos, des vidéos, des fichiers et documents, d'échanger des messages, joindre et créer des groupes et d'utiliser une variété d'applications.</a:t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Troisième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4"/>
              </a:rPr>
              <a:t>site web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le plus visité au monde après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5"/>
              </a:rPr>
              <a:t>Google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et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6"/>
              </a:rPr>
              <a:t>YouTube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selon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7"/>
              </a:rPr>
              <a:t>Alexa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il franchit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8"/>
              </a:rPr>
              <a:t>juin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9"/>
              </a:rPr>
              <a:t>2017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le nombre de 2 milliards d'utilisateurs actifs. Le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0"/>
              </a:rPr>
              <a:t>24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1"/>
              </a:rPr>
              <a:t>août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2"/>
              </a:rPr>
              <a:t>2015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pour la première fois, un milliard de personnes ont utilisé Facebook dans la même journée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3"/>
              </a:rPr>
              <a:t>5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</a:t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principaux acteurs du web</a:t>
            </a:r>
            <a:endParaRPr sz="7200"/>
          </a:p>
        </p:txBody>
      </p:sp>
      <p:sp>
        <p:nvSpPr>
          <p:cNvPr id="207" name="Shape 207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Alphabet Inc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Amazon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Tencent holdings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Facebook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Alibaba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8" name="Shape 208"/>
          <p:cNvSpPr txBox="1"/>
          <p:nvPr/>
        </p:nvSpPr>
        <p:spPr>
          <a:xfrm>
            <a:off x="1370182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Alibaba Group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est une société chinoise à capital privé et détenue par une famille qui tire principalement ses revenus de ses activités sur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3"/>
              </a:rPr>
              <a:t>Internet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dont un marché public destiné à faciliter les échanges entre entreprises (qu'ils soient internationaux ou chinois), des plateformes de paiements et de ventes au détail, un moteur de recherche pour le magasinage et des services de </a:t>
            </a:r>
            <a:r>
              <a:rPr i="1"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4"/>
              </a:rPr>
              <a:t>cloud computing</a:t>
            </a:r>
            <a:r>
              <a:rPr i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</a:t>
            </a:r>
            <a:endParaRPr b="1"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4" name="Shape 214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principaux acteurs du web</a:t>
            </a:r>
            <a:endParaRPr sz="7200"/>
          </a:p>
        </p:txBody>
      </p:sp>
      <p:sp>
        <p:nvSpPr>
          <p:cNvPr id="216" name="Shape 216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Alphabet Inc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Amazon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Tencent holdings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Facebook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Alibaba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Netflix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7" name="Shape 217"/>
          <p:cNvSpPr txBox="1"/>
          <p:nvPr/>
        </p:nvSpPr>
        <p:spPr>
          <a:xfrm>
            <a:off x="1370182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Netflix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est une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3"/>
              </a:rPr>
              <a:t>entreprise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4"/>
              </a:rPr>
              <a:t>américaine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proposant des films et séries télévisées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5"/>
              </a:rPr>
              <a:t>flux continu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sur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6"/>
              </a:rPr>
              <a:t>Internet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implantée à travers le monde. Elle a été fondée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7"/>
              </a:rPr>
              <a:t>1997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et son siège est situé à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8"/>
              </a:rPr>
              <a:t>Los Gatos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9"/>
              </a:rPr>
              <a:t>Californie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 En Avril 2018, Netflix compte 125 millions d'abonnés.</a:t>
            </a:r>
            <a:endParaRPr b="1"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3" name="Shape 223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Shape 224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principaux acteurs du web</a:t>
            </a:r>
            <a:endParaRPr sz="7200"/>
          </a:p>
        </p:txBody>
      </p:sp>
      <p:sp>
        <p:nvSpPr>
          <p:cNvPr id="225" name="Shape 225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Alphabet Inc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Amazon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Tencent holdings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Facebook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Alibaba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Netflix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Priceline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1370182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Priceline.com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est une société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3"/>
              </a:rPr>
              <a:t>américaine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et un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4"/>
              </a:rPr>
              <a:t>site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de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5"/>
              </a:rPr>
              <a:t>commerce électronique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qui permet à ses clients de réserver des vols, des véhicules, des hébergements et des places dans des restaurants partout à travers le monde. La société n'est pas un fournisseur direct de ces services, mais bien un intermédiaire qui met en contact un client avec un fournisseur. Elle a son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6"/>
              </a:rPr>
              <a:t>siège social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à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7"/>
              </a:rPr>
              <a:t>Norwalk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dans l'État du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8"/>
              </a:rPr>
              <a:t>Connecticut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aux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9"/>
              </a:rPr>
              <a:t>États-Unis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</a:t>
            </a:r>
            <a:endParaRPr b="1"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2" name="Shape 232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principaux acteurs du web</a:t>
            </a:r>
            <a:endParaRPr sz="7200"/>
          </a:p>
        </p:txBody>
      </p:sp>
      <p:sp>
        <p:nvSpPr>
          <p:cNvPr id="234" name="Shape 234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Alphabet Inc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Amazon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Tencent holdings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Facebook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Alibaba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Netflix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Priceline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Baidu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1370182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Baidu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est une entreprise internet chinoise. Son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3"/>
              </a:rPr>
              <a:t>moteur de recherche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4"/>
              </a:rPr>
              <a:t>chinois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peut chercher du texte et des images.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5"/>
              </a:rPr>
              <a:t>juin 2013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c'est le site le plus consulté de Chine et, en 2016, c'est le 4</a:t>
            </a:r>
            <a:r>
              <a:rPr baseline="30000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site le plus consulté sur Internet. Baidu veut dire « Cent degrés »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6"/>
              </a:rPr>
              <a:t>chinois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 Baidu propose un index de plus de 740 millions de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7"/>
              </a:rPr>
              <a:t>pages web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80 millions d'images et 10 millions de fichiers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8"/>
              </a:rPr>
              <a:t>multimédia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</a:t>
            </a:r>
            <a:endParaRPr b="1"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1" name="Shape 241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principaux acteurs du web</a:t>
            </a:r>
            <a:endParaRPr sz="7200"/>
          </a:p>
        </p:txBody>
      </p:sp>
      <p:sp>
        <p:nvSpPr>
          <p:cNvPr id="243" name="Shape 243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Alphabet Inc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Amazon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Tencent holdings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Facebook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Alibaba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Netflix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Priceline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Baidu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Salesforce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4" name="Shape 244"/>
          <p:cNvSpPr txBox="1"/>
          <p:nvPr/>
        </p:nvSpPr>
        <p:spPr>
          <a:xfrm>
            <a:off x="1370182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Salesforce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est un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3"/>
              </a:rPr>
              <a:t>éditeur de logiciels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basé à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4"/>
              </a:rPr>
              <a:t>San Francisco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aux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5"/>
              </a:rPr>
              <a:t>États-Unis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 Il distribue des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6"/>
              </a:rPr>
              <a:t>logiciels de gestion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basés sur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7"/>
              </a:rPr>
              <a:t>Internet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 et héberge des applications d'entreprises. L'entreprise est surtout connue au niveau international pour ses solutions en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8"/>
              </a:rPr>
              <a:t>gestion de la relation client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</a:t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Précurseur du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9"/>
              </a:rPr>
              <a:t>Cloud Computing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et en 2014 leader mondial des outils de relation client, Salesforce compte plus de cent mille entreprises clientes dont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0"/>
              </a:rPr>
              <a:t>Pernod Ricard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1"/>
              </a:rPr>
              <a:t>Renault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2"/>
              </a:rPr>
              <a:t>Engie Cofely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en-US" sz="3000" u="sng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  <a:hlinkClick r:id="rId13"/>
              </a:rPr>
              <a:t>Suez</a:t>
            </a:r>
            <a:r>
              <a:rPr lang="en-US" sz="3000">
                <a:solidFill>
                  <a:srgbClr val="FFFFFF"/>
                </a:solidFill>
                <a:highlight>
                  <a:srgbClr val="00CBE5"/>
                </a:highlight>
                <a:latin typeface="Avenir"/>
                <a:ea typeface="Avenir"/>
                <a:cs typeface="Avenir"/>
                <a:sym typeface="Avenir"/>
              </a:rPr>
              <a:t>.</a:t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highlight>
                <a:srgbClr val="00CBE5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0" name="Shape 250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Shape 251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 méthodologies projet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7" name="Shape 257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Shape 258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méthodologies projet</a:t>
            </a:r>
            <a:endParaRPr sz="7200"/>
          </a:p>
        </p:txBody>
      </p:sp>
      <p:sp>
        <p:nvSpPr>
          <p:cNvPr id="259" name="Shape 259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Shape 260"/>
          <p:cNvSpPr txBox="1"/>
          <p:nvPr/>
        </p:nvSpPr>
        <p:spPr>
          <a:xfrm>
            <a:off x="13977225" y="22689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6" name="Shape 266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Shape 267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 technos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Shape 46"/>
          <p:cNvSpPr txBox="1"/>
          <p:nvPr/>
        </p:nvSpPr>
        <p:spPr>
          <a:xfrm>
            <a:off x="7670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 txBox="1"/>
          <p:nvPr/>
        </p:nvSpPr>
        <p:spPr>
          <a:xfrm>
            <a:off x="691175" y="534800"/>
            <a:ext cx="22989000" cy="21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2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Sommaire</a:t>
            </a:r>
            <a:endParaRPr sz="112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8" name="Shape 48"/>
          <p:cNvSpPr txBox="1"/>
          <p:nvPr/>
        </p:nvSpPr>
        <p:spPr>
          <a:xfrm>
            <a:off x="2497550" y="2816550"/>
            <a:ext cx="21228900" cy="101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venir"/>
              <a:buChar char="●"/>
            </a:pPr>
            <a:r>
              <a:rPr lang="en-US" sz="6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Internet en quelques chiffres</a:t>
            </a:r>
            <a:endParaRPr sz="6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609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venir"/>
              <a:buChar char="●"/>
            </a:pPr>
            <a:r>
              <a:rPr lang="en-US" sz="6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Internet aujourd’hui</a:t>
            </a:r>
            <a:endParaRPr sz="6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6096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venir"/>
              <a:buChar char="○"/>
            </a:pPr>
            <a:r>
              <a:rPr lang="en-US" sz="6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Les principaux acteurs du web</a:t>
            </a:r>
            <a:endParaRPr sz="6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6096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venir"/>
              <a:buChar char="○"/>
            </a:pPr>
            <a:r>
              <a:rPr lang="en-US" sz="6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Les méthodologies projet</a:t>
            </a:r>
            <a:endParaRPr sz="6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6096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venir"/>
              <a:buChar char="○"/>
            </a:pPr>
            <a:r>
              <a:rPr lang="en-US" sz="6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Les technos</a:t>
            </a:r>
            <a:endParaRPr sz="6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6096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venir"/>
              <a:buChar char="○"/>
            </a:pPr>
            <a:r>
              <a:rPr lang="en-US" sz="6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Les termes </a:t>
            </a:r>
            <a:endParaRPr sz="6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609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venir"/>
              <a:buChar char="●"/>
            </a:pPr>
            <a:r>
              <a:rPr lang="en-US" sz="6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Comment ça fonctionne (en gros)</a:t>
            </a:r>
            <a:endParaRPr sz="6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609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venir"/>
              <a:buChar char="●"/>
            </a:pPr>
            <a:r>
              <a:rPr lang="en-US" sz="6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On va faire quoi de tout ça ?</a:t>
            </a:r>
            <a:endParaRPr sz="6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3" name="Shape 273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Shape 274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technos</a:t>
            </a:r>
            <a:endParaRPr sz="7200"/>
          </a:p>
        </p:txBody>
      </p:sp>
      <p:sp>
        <p:nvSpPr>
          <p:cNvPr id="275" name="Shape 275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1" name="Shape 281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Shape 282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 termes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8" name="Shape 288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Shape 289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Les termes</a:t>
            </a:r>
            <a:endParaRPr sz="7200"/>
          </a:p>
        </p:txBody>
      </p:sp>
      <p:sp>
        <p:nvSpPr>
          <p:cNvPr id="290" name="Shape 290"/>
          <p:cNvSpPr txBox="1"/>
          <p:nvPr/>
        </p:nvSpPr>
        <p:spPr>
          <a:xfrm>
            <a:off x="2466575" y="21165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6" name="Shape 296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Shape 297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 visuels cool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3" name="Shape 303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Shape 304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Where does my email go ?</a:t>
            </a:r>
            <a:endParaRPr sz="7200"/>
          </a:p>
        </p:txBody>
      </p:sp>
      <p:pic>
        <p:nvPicPr>
          <p:cNvPr id="305" name="Shape 3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8263" y="2266200"/>
            <a:ext cx="15362974" cy="1048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1" name="Shape 311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Shape 312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Million lines of code</a:t>
            </a:r>
            <a:endParaRPr sz="7200"/>
          </a:p>
        </p:txBody>
      </p:sp>
      <p:sp>
        <p:nvSpPr>
          <p:cNvPr id="313" name="Shape 313"/>
          <p:cNvSpPr txBox="1"/>
          <p:nvPr/>
        </p:nvSpPr>
        <p:spPr>
          <a:xfrm>
            <a:off x="497600" y="5494600"/>
            <a:ext cx="23228700" cy="3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https://informationisbeautiful.net/visualizations/million-lines-of-code/</a:t>
            </a:r>
            <a:endParaRPr sz="72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9" name="Shape 319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Shape 320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lt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Comment ça fonctionne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(en gros)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6" name="Shape 326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Shape 327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Structure d’une requête et réponse HTTP</a:t>
            </a:r>
            <a:r>
              <a:rPr lang="en-US" sz="7200"/>
              <a:t>.</a:t>
            </a:r>
            <a:endParaRPr sz="7200"/>
          </a:p>
        </p:txBody>
      </p:sp>
      <p:sp>
        <p:nvSpPr>
          <p:cNvPr id="328" name="Shape 328"/>
          <p:cNvSpPr txBox="1"/>
          <p:nvPr/>
        </p:nvSpPr>
        <p:spPr>
          <a:xfrm>
            <a:off x="697075" y="2255250"/>
            <a:ext cx="11715300" cy="104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Cf document annexe requête HTTP.</a:t>
            </a:r>
            <a:endParaRPr sz="30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4" name="Shape 334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Shape 335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lt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 questions ?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Shape 341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Shape 342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lt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 va faire quoi avec tout ça 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Shape 54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type="title"/>
          </p:nvPr>
        </p:nvSpPr>
        <p:spPr>
          <a:xfrm>
            <a:off x="1962950" y="2374650"/>
            <a:ext cx="20673300" cy="89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Internet en chiffre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" name="Shape 61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63" name="Shape 63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4" name="Shape 64"/>
          <p:cNvSpPr txBox="1"/>
          <p:nvPr/>
        </p:nvSpPr>
        <p:spPr>
          <a:xfrm>
            <a:off x="13758075" y="21971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0" name="Shape 70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72" name="Shape 72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6,586,013,574 recherche google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" name="Shape 78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80" name="Shape 80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6,586,013,574 recherche google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56% du traffic internet viens de robot/logiciel de hacking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" name="Shape 86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88" name="Shape 88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6,586,013,574 recherche google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56% du traffic internet viens de robot/logiciel de hacking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40% de la population mondiale dispose d’internet contre 1% en 1995 (il y a 22 ans).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2" type="sldNum"/>
          </p:nvPr>
        </p:nvSpPr>
        <p:spPr>
          <a:xfrm>
            <a:off x="11959031" y="13081000"/>
            <a:ext cx="453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 Light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Shape 94"/>
          <p:cNvSpPr txBox="1"/>
          <p:nvPr/>
        </p:nvSpPr>
        <p:spPr>
          <a:xfrm>
            <a:off x="497750" y="313400"/>
            <a:ext cx="23228700" cy="2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idx="4294967295" type="title"/>
          </p:nvPr>
        </p:nvSpPr>
        <p:spPr>
          <a:xfrm>
            <a:off x="497750" y="0"/>
            <a:ext cx="24384000" cy="226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Internet en chiffre</a:t>
            </a:r>
            <a:endParaRPr sz="7200"/>
          </a:p>
        </p:txBody>
      </p:sp>
      <p:sp>
        <p:nvSpPr>
          <p:cNvPr id="96" name="Shape 96"/>
          <p:cNvSpPr txBox="1"/>
          <p:nvPr/>
        </p:nvSpPr>
        <p:spPr>
          <a:xfrm>
            <a:off x="689250" y="2044775"/>
            <a:ext cx="9603600" cy="10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1.3 milliards de sites web recensés</a:t>
            </a:r>
            <a:endParaRPr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6,586,013,574 recherche google par jour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56% du traffic internet viens de robot/logiciel de hacking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40% de la population mondiale dispose d’internet contre 1% en 1995 (il y a 22 ans).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5334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venir"/>
              <a:buChar char="●"/>
            </a:pPr>
            <a:r>
              <a:rPr b="1" lang="en-US" sz="4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Près de 60% du trafic provient des téléphones portables</a:t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